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fpf.org/2016/05/01/14415/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flickr.com/photos/ableman/4494880824/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field-negro.blogspot.com/2011/10/birthers-are-back-and-herman-is-still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n.wikipedia.org/wiki/Vice_President_of_the_United_States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United_States_Presidents_who_died_in_offic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mmons.wikimedia.org/wiki/File:Barack_Obama_meets_Combatant_Commanders_in_the_Cabinet_Room.jpg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rvoconsulting.com/category/blog/leadership/sermons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9BD8D-3756-4336-A96B-C6D378F5D0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Executive and judicial branches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A051AC-0BE3-459E-A4F3-46322DA0C4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president and the supreme court</a:t>
            </a:r>
          </a:p>
        </p:txBody>
      </p:sp>
    </p:spTree>
    <p:extLst>
      <p:ext uri="{BB962C8B-B14F-4D97-AF65-F5344CB8AC3E}">
        <p14:creationId xmlns:p14="http://schemas.microsoft.com/office/powerpoint/2010/main" val="959020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7" name="Rectangle 16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8" name="Content Placeholder 7" descr="A large white building&#10;&#10;Description automatically generated">
            <a:extLst>
              <a:ext uri="{FF2B5EF4-FFF2-40B4-BE49-F238E27FC236}">
                <a16:creationId xmlns:a16="http://schemas.microsoft.com/office/drawing/2014/main" id="{B2C92EBE-49FF-43F6-B462-49A66D9F481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9091" r="26464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10">
            <a:extLst>
              <a:ext uri="{FF2B5EF4-FFF2-40B4-BE49-F238E27FC236}">
                <a16:creationId xmlns:a16="http://schemas.microsoft.com/office/drawing/2014/main" id="{CC146B38-3E4E-4A67-91CF-55DBCC51B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53067" y="613608"/>
            <a:ext cx="8044107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4144F9-8243-44F9-9B95-295EC13D3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86113" y="1220999"/>
            <a:ext cx="6851188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Executive: The president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690807-3FF7-4DCB-865F-6543541024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21420000">
            <a:off x="204329" y="2201520"/>
            <a:ext cx="7555395" cy="39818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Chief executive:</a:t>
            </a:r>
          </a:p>
          <a:p>
            <a:r>
              <a:rPr lang="en-US" sz="2400" dirty="0">
                <a:solidFill>
                  <a:schemeClr val="bg1"/>
                </a:solidFill>
              </a:rPr>
              <a:t>Enforces the laws and makes the federal budget…sort of.</a:t>
            </a:r>
          </a:p>
          <a:p>
            <a:r>
              <a:rPr lang="en-US" sz="2400" dirty="0">
                <a:solidFill>
                  <a:schemeClr val="bg1"/>
                </a:solidFill>
              </a:rPr>
              <a:t>Chief judiciary:</a:t>
            </a:r>
          </a:p>
          <a:p>
            <a:r>
              <a:rPr lang="en-US" sz="2400" dirty="0">
                <a:solidFill>
                  <a:schemeClr val="bg1"/>
                </a:solidFill>
              </a:rPr>
              <a:t>Appoints judges to federal courts, including the supreme court</a:t>
            </a:r>
          </a:p>
          <a:p>
            <a:r>
              <a:rPr lang="en-US" sz="2400" dirty="0">
                <a:solidFill>
                  <a:schemeClr val="bg1"/>
                </a:solidFill>
              </a:rPr>
              <a:t>Chief diplomat:</a:t>
            </a:r>
          </a:p>
          <a:p>
            <a:r>
              <a:rPr lang="en-US" sz="2400" dirty="0">
                <a:solidFill>
                  <a:schemeClr val="bg1"/>
                </a:solidFill>
              </a:rPr>
              <a:t>Negotiates treaties with foreign countries.</a:t>
            </a:r>
          </a:p>
        </p:txBody>
      </p:sp>
    </p:spTree>
    <p:extLst>
      <p:ext uri="{BB962C8B-B14F-4D97-AF65-F5344CB8AC3E}">
        <p14:creationId xmlns:p14="http://schemas.microsoft.com/office/powerpoint/2010/main" val="202079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41" name="Rectangle 40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1D7BE49D-A34B-4F25-BC8C-CE9E2B37F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6DFDEE3-F2F4-48C9-8222-CA273412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Content Placeholder 15" descr="A pitcher throwing a ball at a baseball game&#10;&#10;Description automatically generated">
            <a:extLst>
              <a:ext uri="{FF2B5EF4-FFF2-40B4-BE49-F238E27FC236}">
                <a16:creationId xmlns:a16="http://schemas.microsoft.com/office/drawing/2014/main" id="{F70058B5-1C66-4C52-860C-FDF4CF21443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9638" r="10210" b="-1"/>
          <a:stretch/>
        </p:blipFill>
        <p:spPr>
          <a:xfrm>
            <a:off x="6359840" y="438486"/>
            <a:ext cx="5146360" cy="5903415"/>
          </a:xfrm>
          <a:prstGeom prst="rect">
            <a:avLst/>
          </a:prstGeom>
          <a:ln>
            <a:noFill/>
          </a:ln>
        </p:spPr>
      </p:pic>
      <p:sp>
        <p:nvSpPr>
          <p:cNvPr id="49" name="Freeform 9">
            <a:extLst>
              <a:ext uri="{FF2B5EF4-FFF2-40B4-BE49-F238E27FC236}">
                <a16:creationId xmlns:a16="http://schemas.microsoft.com/office/drawing/2014/main" id="{95A09B00-70D2-4998-8FA5-3A8ED576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B5FB9F9-CCF5-4072-83C3-3B45E1409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2E67C-7D57-4961-B61B-C218D8294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The president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01581-3392-4E44-8AEC-B3520286CA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2048" y="2063395"/>
            <a:ext cx="5431026" cy="42785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Chief legislator: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 power to sign bills into law or veto them to send them back to congress.</a:t>
            </a:r>
          </a:p>
          <a:p>
            <a:r>
              <a:rPr lang="en-US" sz="2400" dirty="0">
                <a:solidFill>
                  <a:schemeClr val="bg1"/>
                </a:solidFill>
              </a:rPr>
              <a:t>Head of state:</a:t>
            </a:r>
          </a:p>
          <a:p>
            <a:r>
              <a:rPr lang="en-US" sz="2400" dirty="0">
                <a:solidFill>
                  <a:schemeClr val="bg1"/>
                </a:solidFill>
              </a:rPr>
              <a:t>Is the living symbol of the country.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Commander in chief:</a:t>
            </a:r>
          </a:p>
          <a:p>
            <a:r>
              <a:rPr lang="en-US" sz="2400" dirty="0">
                <a:solidFill>
                  <a:schemeClr val="bg1"/>
                </a:solidFill>
              </a:rPr>
              <a:t>Head of the armed forces.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2FF86D-C189-4424-92F7-23AC6FCD0C61}"/>
              </a:ext>
            </a:extLst>
          </p:cNvPr>
          <p:cNvSpPr txBox="1"/>
          <p:nvPr/>
        </p:nvSpPr>
        <p:spPr>
          <a:xfrm>
            <a:off x="9101376" y="6141846"/>
            <a:ext cx="24048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www.flickr.com/photos/ableman/4494880824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5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C7827FB-B370-4007-83D5-E83AD3D2C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close up of a newspaper&#10;&#10;Description automatically generated">
            <a:extLst>
              <a:ext uri="{FF2B5EF4-FFF2-40B4-BE49-F238E27FC236}">
                <a16:creationId xmlns:a16="http://schemas.microsoft.com/office/drawing/2014/main" id="{06D37988-459B-4F27-AEFD-C959382CF3C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27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1D97E9-BBFA-4327-949D-BEA555DC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9913212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Qualifications to be president</a:t>
            </a:r>
          </a:p>
        </p:txBody>
      </p:sp>
      <p:sp>
        <p:nvSpPr>
          <p:cNvPr id="21" name="5-Point Star 12">
            <a:extLst>
              <a:ext uri="{FF2B5EF4-FFF2-40B4-BE49-F238E27FC236}">
                <a16:creationId xmlns:a16="http://schemas.microsoft.com/office/drawing/2014/main" id="{51E038FF-4E72-4714-B9E9-B0AC148C7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42476" y="261324"/>
            <a:ext cx="937731" cy="868975"/>
          </a:xfrm>
          <a:prstGeom prst="star5">
            <a:avLst>
              <a:gd name="adj" fmla="val 25889"/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6ADBC-CFA3-45B3-A4A9-FB88019654A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Must be 35 years old.</a:t>
            </a:r>
          </a:p>
          <a:p>
            <a:r>
              <a:rPr lang="en-US" sz="2400" dirty="0"/>
              <a:t>Must be a natural born citizen.</a:t>
            </a:r>
          </a:p>
          <a:p>
            <a:r>
              <a:rPr lang="en-US" sz="2400" dirty="0"/>
              <a:t>Must have lived in the </a:t>
            </a:r>
            <a:r>
              <a:rPr lang="en-US" sz="2400" dirty="0" err="1"/>
              <a:t>usa</a:t>
            </a:r>
            <a:r>
              <a:rPr lang="en-US" sz="2400" dirty="0"/>
              <a:t> for at least 14 years.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203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B8A88-A60F-421C-9564-D5A7639EA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32D3A04-3120-4CF3-8F9E-6DCF218B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BEC11887-88BA-479F-9B10-3F97C20545C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62455" y="859204"/>
            <a:ext cx="4677405" cy="4677405"/>
          </a:xfrm>
          <a:prstGeom prst="rect">
            <a:avLst/>
          </a:prstGeom>
          <a:ln>
            <a:noFill/>
          </a:ln>
        </p:spPr>
      </p:pic>
      <p:sp>
        <p:nvSpPr>
          <p:cNvPr id="23" name="Freeform 9">
            <a:extLst>
              <a:ext uri="{FF2B5EF4-FFF2-40B4-BE49-F238E27FC236}">
                <a16:creationId xmlns:a16="http://schemas.microsoft.com/office/drawing/2014/main" id="{98D68143-E11F-49D9-A842-E52CB43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D81F57-CC57-46AD-86A2-54F697BD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48F60A-C094-471F-AA32-BA7835C3B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Vice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5C52D-0705-444C-94DC-9AFEBC727D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2048" y="1733551"/>
            <a:ext cx="5431026" cy="43338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President of the senate.</a:t>
            </a:r>
          </a:p>
          <a:p>
            <a:r>
              <a:rPr lang="en-US" sz="2400" dirty="0">
                <a:solidFill>
                  <a:schemeClr val="bg1"/>
                </a:solidFill>
              </a:rPr>
              <a:t>Casts the deciding vote to break ties in the senate.</a:t>
            </a:r>
          </a:p>
          <a:p>
            <a:r>
              <a:rPr lang="en-US" sz="2400" dirty="0">
                <a:solidFill>
                  <a:schemeClr val="bg1"/>
                </a:solidFill>
              </a:rPr>
              <a:t>Presides over joint sessions of congress.</a:t>
            </a:r>
          </a:p>
          <a:p>
            <a:r>
              <a:rPr lang="en-US" sz="2400" dirty="0">
                <a:solidFill>
                  <a:schemeClr val="bg1"/>
                </a:solidFill>
              </a:rPr>
              <a:t>Becomes president if the president dies or can no longer perform his/her duties.</a:t>
            </a:r>
          </a:p>
        </p:txBody>
      </p:sp>
    </p:spTree>
    <p:extLst>
      <p:ext uri="{BB962C8B-B14F-4D97-AF65-F5344CB8AC3E}">
        <p14:creationId xmlns:p14="http://schemas.microsoft.com/office/powerpoint/2010/main" val="199301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D2CC-2F18-47FD-A6B0-CC7F4DDC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3" y="210671"/>
            <a:ext cx="10396882" cy="1158140"/>
          </a:xfrm>
        </p:spPr>
        <p:txBody>
          <a:bodyPr/>
          <a:lstStyle/>
          <a:p>
            <a:r>
              <a:rPr lang="en-US" dirty="0"/>
              <a:t>Yes…presidents have died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C7AE4-F001-4ED6-A2E4-52651D0BC0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" y="1264024"/>
            <a:ext cx="5774514" cy="43299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William Harrison 1841: got sick and died only one month after taking office.</a:t>
            </a:r>
          </a:p>
          <a:p>
            <a:r>
              <a:rPr lang="en-US" dirty="0"/>
              <a:t>Zachary </a:t>
            </a:r>
            <a:r>
              <a:rPr lang="en-US" dirty="0" err="1"/>
              <a:t>taylor</a:t>
            </a:r>
            <a:r>
              <a:rPr lang="en-US" dirty="0"/>
              <a:t> 1850: died of a digestive disease one year into his presidency.</a:t>
            </a:r>
          </a:p>
          <a:p>
            <a:r>
              <a:rPr lang="en-US" dirty="0"/>
              <a:t>Abraham Lincoln 1865: assassinated</a:t>
            </a:r>
          </a:p>
          <a:p>
            <a:r>
              <a:rPr lang="en-US" dirty="0"/>
              <a:t>James a. Garfield 1881: assassinated</a:t>
            </a:r>
          </a:p>
          <a:p>
            <a:r>
              <a:rPr lang="en-US" dirty="0"/>
              <a:t>William </a:t>
            </a:r>
            <a:r>
              <a:rPr lang="en-US" dirty="0" err="1"/>
              <a:t>mckinley</a:t>
            </a:r>
            <a:r>
              <a:rPr lang="en-US" dirty="0"/>
              <a:t> 1901: assassinated</a:t>
            </a:r>
          </a:p>
          <a:p>
            <a:r>
              <a:rPr lang="en-US" dirty="0"/>
              <a:t>Warren g. </a:t>
            </a:r>
            <a:r>
              <a:rPr lang="en-US" dirty="0" err="1"/>
              <a:t>harding</a:t>
            </a:r>
            <a:r>
              <a:rPr lang="en-US" dirty="0"/>
              <a:t> 1923: heart attack</a:t>
            </a:r>
          </a:p>
          <a:p>
            <a:r>
              <a:rPr lang="en-US" dirty="0"/>
              <a:t>Franklin d. Roosevelt 1945: cerebral </a:t>
            </a:r>
            <a:r>
              <a:rPr lang="en-US" dirty="0" err="1"/>
              <a:t>hemorage</a:t>
            </a:r>
            <a:r>
              <a:rPr lang="en-US" dirty="0"/>
              <a:t>.</a:t>
            </a:r>
          </a:p>
          <a:p>
            <a:r>
              <a:rPr lang="en-US" dirty="0"/>
              <a:t>John F. Kennedy 1963: Assassinated</a:t>
            </a:r>
          </a:p>
          <a:p>
            <a:endParaRPr lang="en-US" dirty="0"/>
          </a:p>
        </p:txBody>
      </p:sp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78BCB22E-0775-4213-ACC9-E01A2DF32D3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94400" y="1182622"/>
            <a:ext cx="5554663" cy="4175255"/>
          </a:xfrm>
        </p:spPr>
      </p:pic>
    </p:spTree>
    <p:extLst>
      <p:ext uri="{BB962C8B-B14F-4D97-AF65-F5344CB8AC3E}">
        <p14:creationId xmlns:p14="http://schemas.microsoft.com/office/powerpoint/2010/main" val="97622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53CD781F-F935-4310-9C70-32C9B03A1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389415A-F11F-49E4-B0C5-CF7FF9C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33" name="Rectangle 32">
              <a:extLst>
                <a:ext uri="{FF2B5EF4-FFF2-40B4-BE49-F238E27FC236}">
                  <a16:creationId xmlns:a16="http://schemas.microsoft.com/office/drawing/2014/main" id="{91A09D7C-72C0-44A7-95A9-038C62939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9B1A95B7-C468-4483-B6EA-858374AB5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D68F968-C120-4C1E-B281-A62213BD2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1" name="Content Placeholder 10" descr="A group of people sitting at a table with wine glasses&#10;&#10;Description automatically generated">
            <a:extLst>
              <a:ext uri="{FF2B5EF4-FFF2-40B4-BE49-F238E27FC236}">
                <a16:creationId xmlns:a16="http://schemas.microsoft.com/office/drawing/2014/main" id="{69164B7E-DF1A-4C69-898A-117C67EF7AA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7" name="Rectangle 10">
            <a:extLst>
              <a:ext uri="{FF2B5EF4-FFF2-40B4-BE49-F238E27FC236}">
                <a16:creationId xmlns:a16="http://schemas.microsoft.com/office/drawing/2014/main" id="{CC146B38-3E4E-4A67-91CF-55DBCC51B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53067" y="613608"/>
            <a:ext cx="8044107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B5345-311E-4A03-9C59-B0233B15D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86113" y="1220999"/>
            <a:ext cx="6851188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The cabinet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EE12-F029-498B-814A-196D0C0F5B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21420000">
            <a:off x="598364" y="2448160"/>
            <a:ext cx="6859199" cy="3371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president’s advisors.</a:t>
            </a:r>
          </a:p>
          <a:p>
            <a:r>
              <a:rPr lang="en-US" sz="2400" dirty="0">
                <a:solidFill>
                  <a:schemeClr val="bg1"/>
                </a:solidFill>
              </a:rPr>
              <a:t>Run government agencies.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 big ones are: state, </a:t>
            </a:r>
            <a:r>
              <a:rPr lang="en-US" sz="2400" dirty="0" err="1">
                <a:solidFill>
                  <a:schemeClr val="bg1"/>
                </a:solidFill>
              </a:rPr>
              <a:t>defence</a:t>
            </a:r>
            <a:r>
              <a:rPr lang="en-US" sz="2400" dirty="0">
                <a:solidFill>
                  <a:schemeClr val="bg1"/>
                </a:solidFill>
              </a:rPr>
              <a:t>, treasury, and justice.</a:t>
            </a:r>
          </a:p>
          <a:p>
            <a:r>
              <a:rPr lang="en-US" sz="2400" dirty="0">
                <a:solidFill>
                  <a:schemeClr val="bg1"/>
                </a:solidFill>
              </a:rPr>
              <a:t>They are appointed by the president and must be confirmed by the senate.</a:t>
            </a:r>
          </a:p>
        </p:txBody>
      </p:sp>
    </p:spTree>
    <p:extLst>
      <p:ext uri="{BB962C8B-B14F-4D97-AF65-F5344CB8AC3E}">
        <p14:creationId xmlns:p14="http://schemas.microsoft.com/office/powerpoint/2010/main" val="17324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2679E24-B442-48DA-91F5-D20C35276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7FFD68E-AD03-4180-8BBB-B3E7DE0D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B36C81B8-0929-4B46-BCB0-00954C0E7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771D040-DA75-4CDB-859B-07D4C8094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97C64C-CFCE-45F6-B8D4-4B46AB898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1AB8A88-A60F-421C-9564-D5A7639EA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32D3A04-3120-4CF3-8F9E-6DCF218B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98D68143-E11F-49D9-A842-E52CB4364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D81F57-CC57-46AD-86A2-54F697BD5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2C64EF-6EA8-41A1-BF7B-467B7B24D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The judicial branch: the supreme court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7143D-BC63-4B02-B00F-C14ECB511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472" y="1837304"/>
            <a:ext cx="5880846" cy="426766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Are appointed by the president and confirmed by the senate.</a:t>
            </a:r>
          </a:p>
          <a:p>
            <a:r>
              <a:rPr lang="en-US" dirty="0">
                <a:solidFill>
                  <a:schemeClr val="bg1"/>
                </a:solidFill>
              </a:rPr>
              <a:t>Serve for life.</a:t>
            </a:r>
          </a:p>
          <a:p>
            <a:r>
              <a:rPr lang="en-US" dirty="0">
                <a:solidFill>
                  <a:schemeClr val="bg1"/>
                </a:solidFill>
              </a:rPr>
              <a:t>Have the power of judicial review that allows them to say what laws are and are not constitutional.</a:t>
            </a:r>
          </a:p>
          <a:p>
            <a:r>
              <a:rPr lang="en-US" dirty="0">
                <a:solidFill>
                  <a:schemeClr val="bg1"/>
                </a:solidFill>
              </a:rPr>
              <a:t>The chief justice presides over impeachment trials.</a:t>
            </a:r>
          </a:p>
          <a:p>
            <a:r>
              <a:rPr lang="en-US" dirty="0">
                <a:solidFill>
                  <a:schemeClr val="bg1"/>
                </a:solidFill>
              </a:rPr>
              <a:t>Marbury v. Madison established judicial review.                                               </a:t>
            </a:r>
            <a:r>
              <a:rPr lang="en-US">
                <a:solidFill>
                  <a:schemeClr val="bg1"/>
                </a:solidFill>
              </a:rPr>
              <a:t>hbn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Content Placeholder 10" descr="A close up of a person&#10;&#10;Description automatically generated">
            <a:extLst>
              <a:ext uri="{FF2B5EF4-FFF2-40B4-BE49-F238E27FC236}">
                <a16:creationId xmlns:a16="http://schemas.microsoft.com/office/drawing/2014/main" id="{8EBA6A40-8023-49C7-A52A-E718323AD53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73553" y="213919"/>
            <a:ext cx="4850294" cy="5891046"/>
          </a:xfrm>
        </p:spPr>
      </p:pic>
    </p:spTree>
    <p:extLst>
      <p:ext uri="{BB962C8B-B14F-4D97-AF65-F5344CB8AC3E}">
        <p14:creationId xmlns:p14="http://schemas.microsoft.com/office/powerpoint/2010/main" val="158689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8311</TotalTime>
  <Words>348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Executive and judicial branches</vt:lpstr>
      <vt:lpstr>Executive: The president</vt:lpstr>
      <vt:lpstr>The president continued</vt:lpstr>
      <vt:lpstr>Qualifications to be president</vt:lpstr>
      <vt:lpstr>Vice president</vt:lpstr>
      <vt:lpstr>Yes…presidents have died</vt:lpstr>
      <vt:lpstr>The cabinet</vt:lpstr>
      <vt:lpstr>The judicial branch: the supreme court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and judicial branches</dc:title>
  <dc:creator>Alan Pouget</dc:creator>
  <cp:lastModifiedBy>Alan Pouget</cp:lastModifiedBy>
  <cp:revision>7</cp:revision>
  <dcterms:created xsi:type="dcterms:W3CDTF">2019-12-09T05:18:22Z</dcterms:created>
  <dcterms:modified xsi:type="dcterms:W3CDTF">2019-12-14T23:51:42Z</dcterms:modified>
</cp:coreProperties>
</file>